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5" r:id="rId2"/>
    <p:sldId id="433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6" r:id="rId21"/>
    <p:sldId id="467" r:id="rId22"/>
    <p:sldId id="465" r:id="rId23"/>
    <p:sldId id="468" r:id="rId24"/>
    <p:sldId id="469" r:id="rId25"/>
    <p:sldId id="470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mmet Rounded Regular" pitchFamily="50" charset="-18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" initials="Y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3399"/>
    <a:srgbClr val="FF0066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4" autoAdjust="0"/>
    <p:restoredTop sz="99645" autoAdjust="0"/>
  </p:normalViewPr>
  <p:slideViewPr>
    <p:cSldViewPr>
      <p:cViewPr>
        <p:scale>
          <a:sx n="90" d="100"/>
          <a:sy n="90" d="100"/>
        </p:scale>
        <p:origin x="-57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6"/>
    </p:cViewPr>
  </p:sorterViewPr>
  <p:notesViewPr>
    <p:cSldViewPr>
      <p:cViewPr varScale="1">
        <p:scale>
          <a:sx n="54" d="100"/>
          <a:sy n="54" d="100"/>
        </p:scale>
        <p:origin x="-25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9824-C4A9-4AD5-94BA-93DCDBD4454D}" type="datetimeFigureOut">
              <a:rPr lang="pl-PL" smtClean="0"/>
              <a:pPr/>
              <a:t>14.01.2016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4EB69-0D8C-44F5-A0E5-11D9C9D715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31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9DE5-21B6-48FD-9310-34517122D2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2" name="Grupa 6"/>
          <p:cNvGrpSpPr>
            <a:grpSpLocks/>
          </p:cNvGrpSpPr>
          <p:nvPr userDrawn="1"/>
        </p:nvGrpSpPr>
        <p:grpSpPr bwMode="auto">
          <a:xfrm>
            <a:off x="107950" y="5732463"/>
            <a:ext cx="8964613" cy="1044575"/>
            <a:chOff x="179388" y="5589588"/>
            <a:chExt cx="8964612" cy="104457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237288"/>
              <a:ext cx="3276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5589588"/>
              <a:ext cx="1476375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437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01E1E-3BEB-434A-9567-BF814E05FD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89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E8F6-5C66-495F-9F4F-B60B936BBB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741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/>
          <p:cNvGrpSpPr>
            <a:grpSpLocks/>
          </p:cNvGrpSpPr>
          <p:nvPr userDrawn="1"/>
        </p:nvGrpSpPr>
        <p:grpSpPr bwMode="auto">
          <a:xfrm>
            <a:off x="107950" y="5732463"/>
            <a:ext cx="8964613" cy="1044575"/>
            <a:chOff x="179388" y="5589588"/>
            <a:chExt cx="8964612" cy="10445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237288"/>
              <a:ext cx="3276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5589588"/>
              <a:ext cx="1476375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mmet Rounded Black" pitchFamily="50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Sommet Rounded Light" pitchFamily="50" charset="-18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Sommet Rounded Light" pitchFamily="50" charset="-18"/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latin typeface="Sommet Rounded Light" pitchFamily="50" charset="-18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Sommet Rounded Light" pitchFamily="50" charset="-18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Sommet Rounded Light" pitchFamily="50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6492-0691-4559-B13E-D82D27CC1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394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023A-7176-44AB-861D-1BFD5375AA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016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360F-75DA-4B8D-B037-0F2DC770BE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842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F0276-BB7E-4617-AB11-CA833BBD1F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724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5145-9FBF-499D-B036-B75B53E3E5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64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E38F-4EA0-4013-A3C9-7AF09D55CA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61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8244-C736-4EE7-A534-A6A950C909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90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A342-4E69-4704-8A5A-05D04B15B7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664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0" r="-2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3E12E68-C2C2-4841-BE3E-600EA935A3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nsument.pl/sprawiedliweowo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nsument.pl/owo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71" y="-99392"/>
            <a:ext cx="1007586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108152"/>
            <a:ext cx="4968552" cy="1143000"/>
          </a:xfrm>
        </p:spPr>
        <p:txBody>
          <a:bodyPr/>
          <a:lstStyle/>
          <a:p>
            <a:pPr algn="l"/>
            <a:r>
              <a:rPr lang="pl-PL" sz="3600" b="1" dirty="0" smtClean="0">
                <a:latin typeface="Sommet Rounded Regular" pitchFamily="50" charset="-18"/>
              </a:rPr>
              <a:t/>
            </a:r>
            <a:br>
              <a:rPr lang="pl-PL" sz="3600" b="1" dirty="0" smtClean="0">
                <a:latin typeface="Sommet Rounded Regular" pitchFamily="50" charset="-18"/>
              </a:rPr>
            </a:br>
            <a:r>
              <a:rPr lang="pl-PL" sz="3600" b="1" dirty="0" smtClean="0">
                <a:latin typeface="Sommet Rounded Regular" pitchFamily="50" charset="-18"/>
              </a:rPr>
              <a:t>Kupuj odpowiedzialnie owoce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015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Bezpieczeństwo na plantacjach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49860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1" y="1268760"/>
            <a:ext cx="3491880" cy="26186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832" y="2021503"/>
            <a:ext cx="4277431" cy="32076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2" y="4248965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0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Związki zawodowe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3117"/>
            <a:ext cx="3332981" cy="24965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91546"/>
            <a:ext cx="3712215" cy="26615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55" y="3855993"/>
            <a:ext cx="3384376" cy="2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7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600" dirty="0" smtClean="0">
                <a:solidFill>
                  <a:srgbClr val="FFC000"/>
                </a:solidFill>
              </a:rPr>
              <a:t>Skutki dla  środowiska naturalnego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753" y="4176843"/>
            <a:ext cx="2375893" cy="17796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681" y="1196752"/>
            <a:ext cx="3982963" cy="17953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122248"/>
            <a:ext cx="2904218" cy="16844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65" y="3282396"/>
            <a:ext cx="4008977" cy="26740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806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8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Długa droga banana na półki sklepowe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404031"/>
            <a:ext cx="8291264" cy="25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1772815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Banany nie dojrzewają na drzewach w Ameryce Środkowej czy Afryce, </a:t>
            </a:r>
          </a:p>
          <a:p>
            <a:r>
              <a:rPr lang="pl-PL" sz="2000" dirty="0" smtClean="0"/>
              <a:t>ale w Polsce w specjalnie do tego przygotowanych komorach w dojrzewalni. </a:t>
            </a:r>
          </a:p>
          <a:p>
            <a:endParaRPr lang="pl-PL" sz="2000" dirty="0"/>
          </a:p>
          <a:p>
            <a:pPr algn="ctr"/>
            <a:r>
              <a:rPr lang="pl-PL" sz="2000" dirty="0" smtClean="0"/>
              <a:t>Czasami nawet miesiąc trwa zanim banan zerwany w Ekwadorze </a:t>
            </a:r>
          </a:p>
          <a:p>
            <a:pPr algn="ctr"/>
            <a:r>
              <a:rPr lang="pl-PL" sz="2000" dirty="0" smtClean="0"/>
              <a:t>trafi do Ciebie!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89" y="3798570"/>
            <a:ext cx="3901440" cy="26022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149" y="3696134"/>
            <a:ext cx="296545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4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Supermarkety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26655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2996952"/>
            <a:ext cx="4906888" cy="34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600" dirty="0">
                <a:latin typeface="Sommet Rounded Regular" pitchFamily="50" charset="-18"/>
              </a:rPr>
              <a:t>W Polsce oprócz ceny, istotną rolę przy wyborze sklepu odgrywa również dogodna lokalizacja. Do ulubionych sklepów Polaków należą :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Biedronka 33,6% 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Lidl 10% 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Tesco 6,5% </a:t>
            </a:r>
          </a:p>
          <a:p>
            <a:pPr lvl="0"/>
            <a:r>
              <a:rPr lang="pl-PL" sz="1600" dirty="0" err="1">
                <a:latin typeface="Sommet Rounded Regular" pitchFamily="50" charset="-18"/>
              </a:rPr>
              <a:t>Kaufland</a:t>
            </a:r>
            <a:r>
              <a:rPr lang="pl-PL" sz="1600" dirty="0">
                <a:latin typeface="Sommet Rounded Regular" pitchFamily="50" charset="-18"/>
              </a:rPr>
              <a:t> 5,2% 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Piotr i Paweł 3,2% 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Lewiatan2,9% 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Alma 2,9% </a:t>
            </a:r>
          </a:p>
          <a:p>
            <a:pPr lvl="0"/>
            <a:r>
              <a:rPr lang="pl-PL" sz="1600" dirty="0">
                <a:latin typeface="Sommet Rounded Regular" pitchFamily="50" charset="-18"/>
              </a:rPr>
              <a:t>Żabka 2,4%. </a:t>
            </a:r>
          </a:p>
          <a:p>
            <a:pPr marL="0" indent="0">
              <a:buFontTx/>
              <a:buNone/>
            </a:pPr>
            <a:endParaRPr lang="pl-PL" sz="1400" kern="0" dirty="0" smtClean="0">
              <a:latin typeface="Sommet Rounded Regular" pitchFamily="50" charset="-18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400" kern="0" dirty="0" smtClean="0">
              <a:latin typeface="Sommet Rounded Regular" pitchFamily="50" charset="-18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400" kern="0" dirty="0" smtClean="0">
              <a:latin typeface="Sommet Rounded Regular" pitchFamily="50" charset="-18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400" kern="0" dirty="0" smtClean="0">
              <a:latin typeface="Sommet Rounded Regular" pitchFamily="50" charset="-18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400" kern="0" dirty="0" smtClean="0">
              <a:latin typeface="Sommet Rounded Regular" pitchFamily="50" charset="-18"/>
              <a:ea typeface="ＭＳ Ｐゴシック" pitchFamily="34" charset="-128"/>
            </a:endParaRPr>
          </a:p>
          <a:p>
            <a:endParaRPr lang="pl-PL" sz="1400" kern="0" dirty="0">
              <a:latin typeface="Sommet Rounded Regular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08720"/>
            <a:ext cx="2371725" cy="19335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7" y="3028298"/>
            <a:ext cx="3848411" cy="256094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75856" y="1124744"/>
            <a:ext cx="5658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Sklepy wielkopowierzchniowe są potęgą na rynku owoców w Europie. Supermarkety nastawione są na maksymalizację zysku i korzystają ze swojej dominacji. Na rynku, gdzie króluje zaledwie kilka marek, nabywcy, dostawcy i rolnicy zmuszeni są do przyjęcia niskich cen, co oddziałuje na niskie płace pracowników. </a:t>
            </a:r>
          </a:p>
        </p:txBody>
      </p:sp>
    </p:spTree>
    <p:extLst>
      <p:ext uri="{BB962C8B-B14F-4D97-AF65-F5344CB8AC3E}">
        <p14:creationId xmlns:p14="http://schemas.microsoft.com/office/powerpoint/2010/main" xmlns="" val="40509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Nieuczciwe praktyki handlowe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>
              <a:latin typeface="Sommet Rounded Regular" pitchFamily="50" charset="-18"/>
            </a:endParaRPr>
          </a:p>
          <a:p>
            <a:pPr marL="0" indent="0">
              <a:buNone/>
              <a:defRPr/>
            </a:pPr>
            <a:endParaRPr lang="pl-PL" sz="1700" dirty="0">
              <a:latin typeface="Sommet Rounded Regular" pitchFamily="50" charset="-18"/>
              <a:cs typeface="Calibri" pitchFamily="34" charset="0"/>
            </a:endParaRPr>
          </a:p>
          <a:p>
            <a:endParaRPr lang="pl-PL" sz="1800" dirty="0">
              <a:latin typeface="Sommet Rounded Regular" pitchFamily="50" charset="-1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218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8554" y="1268760"/>
            <a:ext cx="82912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600" dirty="0">
                <a:latin typeface="Sommet Rounded Regular" pitchFamily="50" charset="-18"/>
              </a:rPr>
              <a:t>Powszechną praktyką supermarketów jest:</a:t>
            </a:r>
          </a:p>
          <a:p>
            <a:r>
              <a:rPr lang="pl-PL" sz="1600" dirty="0" smtClean="0">
                <a:latin typeface="Sommet Rounded Regular" pitchFamily="50" charset="-18"/>
              </a:rPr>
              <a:t>unikanie </a:t>
            </a:r>
            <a:r>
              <a:rPr lang="pl-PL" sz="1600" dirty="0">
                <a:latin typeface="Sommet Rounded Regular" pitchFamily="50" charset="-18"/>
              </a:rPr>
              <a:t>opodatkowania w kraju, w którym sieć prowadzi swoje sklepy</a:t>
            </a:r>
          </a:p>
          <a:p>
            <a:r>
              <a:rPr lang="pl-PL" sz="1600" dirty="0" smtClean="0">
                <a:latin typeface="Sommet Rounded Regular" pitchFamily="50" charset="-18"/>
              </a:rPr>
              <a:t>nie </a:t>
            </a:r>
            <a:r>
              <a:rPr lang="pl-PL" sz="1600" dirty="0">
                <a:latin typeface="Sommet Rounded Regular" pitchFamily="50" charset="-18"/>
              </a:rPr>
              <a:t>podpisywanie długoterminowych umów z dostawcami</a:t>
            </a:r>
          </a:p>
          <a:p>
            <a:r>
              <a:rPr lang="pl-PL" sz="1600" dirty="0" smtClean="0">
                <a:latin typeface="Sommet Rounded Regular" pitchFamily="50" charset="-18"/>
              </a:rPr>
              <a:t>obniżanie </a:t>
            </a:r>
            <a:r>
              <a:rPr lang="pl-PL" sz="1600" dirty="0">
                <a:latin typeface="Sommet Rounded Regular" pitchFamily="50" charset="-18"/>
              </a:rPr>
              <a:t>cen do ledwie opłacalnych dla dostawców pod pretekstem dużych </a:t>
            </a:r>
            <a:r>
              <a:rPr lang="pl-PL" sz="1600" dirty="0" smtClean="0">
                <a:latin typeface="Sommet Rounded Regular" pitchFamily="50" charset="-18"/>
              </a:rPr>
              <a:t>zamówień (brak stałej ceny minimalnej produktu)</a:t>
            </a:r>
            <a:endParaRPr lang="pl-PL" sz="1600" dirty="0">
              <a:latin typeface="Sommet Rounded Regular" pitchFamily="50" charset="-18"/>
            </a:endParaRPr>
          </a:p>
          <a:p>
            <a:r>
              <a:rPr lang="pl-PL" sz="1600" dirty="0" smtClean="0">
                <a:latin typeface="Sommet Rounded Regular" pitchFamily="50" charset="-18"/>
              </a:rPr>
              <a:t>nieterminowe </a:t>
            </a:r>
            <a:r>
              <a:rPr lang="pl-PL" sz="1600" dirty="0">
                <a:latin typeface="Sommet Rounded Regular" pitchFamily="50" charset="-18"/>
              </a:rPr>
              <a:t>płacenie za dostawy (często przedłużanie nawet o kilka miesięcy)</a:t>
            </a:r>
          </a:p>
          <a:p>
            <a:r>
              <a:rPr lang="pl-PL" sz="1600" dirty="0" smtClean="0">
                <a:latin typeface="Sommet Rounded Regular" pitchFamily="50" charset="-18"/>
              </a:rPr>
              <a:t>pobieranie </a:t>
            </a:r>
            <a:r>
              <a:rPr lang="pl-PL" sz="1600" dirty="0">
                <a:latin typeface="Sommet Rounded Regular" pitchFamily="50" charset="-18"/>
              </a:rPr>
              <a:t>opłaty za prezentację produktów w promocji czy na lepszym miejscu </a:t>
            </a:r>
            <a:r>
              <a:rPr lang="pl-PL" sz="1600" dirty="0" smtClean="0">
                <a:latin typeface="Sommet Rounded Regular" pitchFamily="50" charset="-18"/>
              </a:rPr>
              <a:t>na półce</a:t>
            </a:r>
            <a:endParaRPr lang="pl-PL" sz="1600" dirty="0">
              <a:latin typeface="Sommet Rounded Regular" pitchFamily="50" charset="-18"/>
            </a:endParaRPr>
          </a:p>
          <a:p>
            <a:r>
              <a:rPr lang="pl-PL" sz="1600" dirty="0" smtClean="0">
                <a:latin typeface="Sommet Rounded Regular" pitchFamily="50" charset="-18"/>
              </a:rPr>
              <a:t>narzucanie </a:t>
            </a:r>
            <a:r>
              <a:rPr lang="pl-PL" sz="1600" dirty="0">
                <a:latin typeface="Sommet Rounded Regular" pitchFamily="50" charset="-18"/>
              </a:rPr>
              <a:t>dodatkowych regulacji dot. opakowań produktów (dostawcy sami muszą pokryć takie koszty)</a:t>
            </a:r>
          </a:p>
          <a:p>
            <a:r>
              <a:rPr lang="pl-PL" sz="1600" dirty="0" smtClean="0">
                <a:latin typeface="Sommet Rounded Regular" pitchFamily="50" charset="-18"/>
              </a:rPr>
              <a:t>tworzenie </a:t>
            </a:r>
            <a:r>
              <a:rPr lang="pl-PL" sz="1600" dirty="0">
                <a:latin typeface="Sommet Rounded Regular" pitchFamily="50" charset="-18"/>
              </a:rPr>
              <a:t>nieuczciwe konkurencji pomiędzy dostawcami</a:t>
            </a:r>
          </a:p>
          <a:p>
            <a:r>
              <a:rPr lang="pl-PL" sz="1600" dirty="0" smtClean="0">
                <a:latin typeface="Sommet Rounded Regular" pitchFamily="50" charset="-18"/>
              </a:rPr>
              <a:t>żądanie </a:t>
            </a:r>
            <a:r>
              <a:rPr lang="pl-PL" sz="1600" dirty="0">
                <a:latin typeface="Sommet Rounded Regular" pitchFamily="50" charset="-18"/>
              </a:rPr>
              <a:t>faktur z bardzo dalekim terminem płatności</a:t>
            </a:r>
          </a:p>
          <a:p>
            <a:r>
              <a:rPr lang="pl-PL" sz="1600" dirty="0" smtClean="0">
                <a:latin typeface="Sommet Rounded Regular" pitchFamily="50" charset="-18"/>
              </a:rPr>
              <a:t>używanie </a:t>
            </a:r>
            <a:r>
              <a:rPr lang="pl-PL" sz="1600" dirty="0">
                <a:latin typeface="Sommet Rounded Regular" pitchFamily="50" charset="-18"/>
              </a:rPr>
              <a:t>zbędnych pośredników pomiędzy siecią producentami, aby zmniejszyć ich koszty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185880"/>
            <a:ext cx="2232248" cy="1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3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2019"/>
            <a:ext cx="8229600" cy="490677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Kto zarabia na bananach?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00800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326312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29" y="692696"/>
            <a:ext cx="7740029" cy="54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2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Koncerny i certyfikaty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59" y="1772816"/>
            <a:ext cx="1230514" cy="23034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715" y="4434138"/>
            <a:ext cx="2387600" cy="22606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382" y="4602487"/>
            <a:ext cx="1981686" cy="13776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9" y="1196751"/>
            <a:ext cx="6793172" cy="31799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22" y="4836296"/>
            <a:ext cx="1944216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4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UE wobec nieuczciwych praktyk handlowych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040" y="4365104"/>
            <a:ext cx="3432424" cy="17162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473" y="4447161"/>
            <a:ext cx="2555508" cy="170057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1628800"/>
            <a:ext cx="8184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</a:t>
            </a:r>
            <a:r>
              <a:rPr lang="pl-PL" sz="1600" dirty="0" smtClean="0"/>
              <a:t>amy </a:t>
            </a:r>
            <a:r>
              <a:rPr lang="pl-PL" sz="1600" dirty="0"/>
              <a:t>europejskiej polityki konkurencji powinny koncentrować się na utrzymaniu zdrowych rynków, które mogą przynosić korzyści wszystkim uczestnikom łańcucha dostaw. Mechanizmy egzekwowania tej polityki powinny uwzględniać uzasadnione obawy konsumentów w UE dotyczące zrównoważonego rozwoju, jakości, możliwości wyborów konsumenckich oraz postulaty ruchu Sprawiedliwego Handlu. Należy także wzmocnić zasadę neutralności: nadmierna siła przetargowa wielkich nabywców powinna być regulowana w takim samym stopniu jak siła przetargowa sprzedawców. Wszystko to ze względu na niekorzystny wpływ, jaki mogą one mieć na dobro społeczne i dobro konsumentów w Europie.</a:t>
            </a:r>
          </a:p>
        </p:txBody>
      </p:sp>
    </p:spTree>
    <p:extLst>
      <p:ext uri="{BB962C8B-B14F-4D97-AF65-F5344CB8AC3E}">
        <p14:creationId xmlns:p14="http://schemas.microsoft.com/office/powerpoint/2010/main" xmlns="" val="23501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World Banana Forum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573016"/>
            <a:ext cx="8291264" cy="26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>
                <a:latin typeface="Sommet Rounded Regular" pitchFamily="50" charset="-18"/>
              </a:rPr>
              <a:t>Jest </a:t>
            </a:r>
            <a:r>
              <a:rPr lang="pl-PL" sz="1800" dirty="0">
                <a:latin typeface="Sommet Rounded Regular" pitchFamily="50" charset="-18"/>
              </a:rPr>
              <a:t>to  miejsce, gdzie spotykają się </a:t>
            </a:r>
            <a:r>
              <a:rPr lang="pl-PL" sz="1800" dirty="0" smtClean="0">
                <a:latin typeface="Sommet Rounded Regular" pitchFamily="50" charset="-18"/>
              </a:rPr>
              <a:t>i prowadzą </a:t>
            </a:r>
            <a:r>
              <a:rPr lang="pl-PL" sz="1800" dirty="0">
                <a:latin typeface="Sommet Rounded Regular" pitchFamily="50" charset="-18"/>
              </a:rPr>
              <a:t>dialog firmy produkujące i dystrybuujące banany, duże sieci sklepów (np. Tesco), związki zawodowe, organizacje pozarządowe oraz przedstawiciele rządów poszczególnych krajów. Celem Światowego Forum Bananowego jest promowanie współpracy pomiędzy wszystkimi przedstawicielami branży bananowej na świecie – począwszy od plantacji, a skończywszy na supermarketach. Współpraca ta ma zaowocować m.in. upowszechnieniem modelu upraw bananów, który będzie zgodny </a:t>
            </a:r>
            <a:r>
              <a:rPr lang="pl-PL" sz="1800" dirty="0" smtClean="0">
                <a:latin typeface="Sommet Rounded Regular" pitchFamily="50" charset="-18"/>
              </a:rPr>
              <a:t>z zasadami </a:t>
            </a:r>
            <a:r>
              <a:rPr lang="pl-PL" sz="1800" dirty="0">
                <a:latin typeface="Sommet Rounded Regular" pitchFamily="50" charset="-18"/>
              </a:rPr>
              <a:t>zrównoważonego rozwoju.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082" y="1196751"/>
            <a:ext cx="2143125" cy="21431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832" y="1296205"/>
            <a:ext cx="3425552" cy="20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0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Kupuj odpowiedzialnie owoce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68276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507283" y="3573016"/>
            <a:ext cx="8291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Low" eaLnBrk="1" hangingPunct="1">
              <a:spcBef>
                <a:spcPct val="50000"/>
              </a:spcBef>
              <a:buNone/>
            </a:pPr>
            <a:endParaRPr lang="pl-PL" sz="1400" kern="0" dirty="0">
              <a:ea typeface="ＭＳ Ｐゴシック" pitchFamily="34" charset="-128"/>
            </a:endParaRPr>
          </a:p>
          <a:p>
            <a:pPr marL="0" indent="0" algn="justLow" eaLnBrk="1" hangingPunct="1">
              <a:spcBef>
                <a:spcPct val="50000"/>
              </a:spcBef>
              <a:buNone/>
            </a:pPr>
            <a:r>
              <a:rPr lang="pl-PL" sz="1400" dirty="0" smtClean="0"/>
              <a:t>Projekt </a:t>
            </a:r>
            <a:r>
              <a:rPr lang="pl-PL" sz="1400" dirty="0"/>
              <a:t>Kupuj Odpowiedzialnie Owoce to część europejskiej kampanii </a:t>
            </a:r>
            <a:r>
              <a:rPr lang="pl-PL" sz="1400" dirty="0" err="1"/>
              <a:t>Make</a:t>
            </a:r>
            <a:r>
              <a:rPr lang="pl-PL" sz="1400" dirty="0"/>
              <a:t> </a:t>
            </a:r>
            <a:r>
              <a:rPr lang="pl-PL" sz="1400" dirty="0" err="1"/>
              <a:t>Fruit</a:t>
            </a:r>
            <a:r>
              <a:rPr lang="pl-PL" sz="1400" dirty="0"/>
              <a:t> Fair, która zrzesza 20 organizacji z krajów UE oraz Kamerunu, Kolumbii, Ekwadoru i Wysp </a:t>
            </a:r>
            <a:r>
              <a:rPr lang="pl-PL" sz="1400" dirty="0" smtClean="0"/>
              <a:t>Na </a:t>
            </a:r>
            <a:r>
              <a:rPr lang="pl-PL" sz="1400" dirty="0"/>
              <a:t>Wietrze. Projekt jest współfinansowany ze środków Komisji Europejskiej </a:t>
            </a:r>
            <a:r>
              <a:rPr lang="pl-PL" sz="1400" dirty="0" smtClean="0"/>
              <a:t>oraz </a:t>
            </a:r>
            <a:r>
              <a:rPr lang="pl-PL" sz="1400" dirty="0"/>
              <a:t>w ramach Europejskiego Roku </a:t>
            </a:r>
            <a:r>
              <a:rPr lang="pl-PL" sz="1400" dirty="0" smtClean="0"/>
              <a:t>Rozwoju.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003" y="1268760"/>
            <a:ext cx="4129658" cy="27531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974" y="5078356"/>
            <a:ext cx="4266847" cy="99111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012" y="5070031"/>
            <a:ext cx="2088232" cy="9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4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Odpowiedzialne zakupy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124745"/>
            <a:ext cx="4145632" cy="29330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204864"/>
            <a:ext cx="3001263" cy="15796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93450"/>
            <a:ext cx="3171357" cy="21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8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Masz prawo wiedzieć!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53030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6726794" cy="369456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7200" y="1412776"/>
            <a:ext cx="764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</a:t>
            </a:r>
            <a:r>
              <a:rPr lang="pl-PL" dirty="0" smtClean="0"/>
              <a:t>aza wiedzy na www.ekonsument.pl/owoce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57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Masz prawo wymagać regulacji od UE!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789040"/>
            <a:ext cx="8291264" cy="214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2800" kern="0" dirty="0" smtClean="0"/>
              <a:t>Podpisz petycje do komisarz Elżbiety Bieńkowskiej </a:t>
            </a:r>
          </a:p>
          <a:p>
            <a:pPr marL="0" indent="0">
              <a:buNone/>
            </a:pPr>
            <a:r>
              <a:rPr lang="pl-PL" sz="2800" kern="0" dirty="0" smtClean="0"/>
              <a:t>na naszej stronie</a:t>
            </a:r>
            <a:r>
              <a:rPr lang="pl-PL" sz="2800" kern="0" dirty="0"/>
              <a:t>:  </a:t>
            </a:r>
            <a:r>
              <a:rPr lang="pl-PL" sz="2800" kern="0" dirty="0">
                <a:hlinkClick r:id="rId3"/>
              </a:rPr>
              <a:t>http://</a:t>
            </a:r>
            <a:r>
              <a:rPr lang="pl-PL" sz="2800" kern="0" dirty="0" smtClean="0">
                <a:hlinkClick r:id="rId3"/>
              </a:rPr>
              <a:t>www.ekonsument.pl/sprawiedliweowoce</a:t>
            </a:r>
            <a:endParaRPr lang="pl-PL" sz="2800" kern="0" dirty="0" smtClean="0"/>
          </a:p>
          <a:p>
            <a:pPr marL="0" indent="0">
              <a:buNone/>
            </a:pPr>
            <a:r>
              <a:rPr lang="pl-PL" sz="2800" kern="0" dirty="0" smtClean="0"/>
              <a:t>Już ponad 30 000 osób z UE ją podpisało!</a:t>
            </a:r>
            <a:endParaRPr lang="pl-PL" sz="2800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5"/>
            <a:ext cx="3672408" cy="18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20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FFC000"/>
                </a:solidFill>
              </a:rPr>
              <a:t>Dlaczego nam na tym zależy? (1)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393492"/>
            <a:ext cx="4762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2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FFC000"/>
                </a:solidFill>
              </a:rPr>
              <a:t>Dlaczego nam na tym zależy? (2)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307980" y="1484783"/>
            <a:ext cx="4552052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l-PL" kern="0" dirty="0" smtClean="0">
                <a:latin typeface="Sommet Rounded Black" pitchFamily="50" charset="-18"/>
              </a:rPr>
              <a:t>Godna płaca</a:t>
            </a:r>
          </a:p>
          <a:p>
            <a:pPr marL="0" indent="0" algn="ctr">
              <a:buNone/>
            </a:pPr>
            <a:r>
              <a:rPr lang="pl-PL" kern="0" dirty="0" smtClean="0">
                <a:latin typeface="Sommet Rounded Black" pitchFamily="50" charset="-18"/>
              </a:rPr>
              <a:t>Prawa człowieka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3024336" cy="21321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209" y="3995237"/>
            <a:ext cx="2759968" cy="2069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291790"/>
            <a:ext cx="2258194" cy="22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4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8" y="126876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Dziękujemy!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2852936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353649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www.ekonsument.pl/owoce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21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FFC000"/>
                </a:solidFill>
              </a:rPr>
              <a:t>Owoce tropikalne vs owoce lokalne 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1"/>
            <a:ext cx="8229600" cy="648072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994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3586304" y="4379226"/>
            <a:ext cx="14673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0" y="980728"/>
            <a:ext cx="1950720" cy="13014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4980" y="1023417"/>
            <a:ext cx="1944216" cy="12880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0" y="2467690"/>
            <a:ext cx="1997946" cy="13416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052" y="2523993"/>
            <a:ext cx="1909296" cy="143197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17" y="4293096"/>
            <a:ext cx="2488164" cy="165618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867" y="4293096"/>
            <a:ext cx="2457252" cy="1638168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987824" y="98072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C000"/>
                </a:solidFill>
              </a:rPr>
              <a:t>Co roku do Polski sprowadzamy 81 500 ton bananów, natomiast Wielka Brytania konsumuje aż 955 000 ton.</a:t>
            </a:r>
            <a:endParaRPr lang="pl-PL" sz="1600" dirty="0">
              <a:solidFill>
                <a:srgbClr val="FFC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118992" y="472514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C000"/>
                </a:solidFill>
              </a:rPr>
              <a:t>Statystyczny Polak zjada średnio 17 kg jabłek rocznie, choć jeszcze 10 lat temu jedliśmy nawet 23 kg na osobę.</a:t>
            </a:r>
            <a:endParaRPr lang="pl-PL" sz="1600" dirty="0">
              <a:solidFill>
                <a:srgbClr val="FFC000"/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730" y="2691085"/>
            <a:ext cx="2376264" cy="16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solidFill>
                  <a:srgbClr val="FFC000"/>
                </a:solidFill>
              </a:rPr>
              <a:t>Banany, ananasy i mango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58553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 algn="justLow" eaLnBrk="1" hangingPunct="1">
              <a:spcBef>
                <a:spcPct val="50000"/>
              </a:spcBef>
              <a:buFontTx/>
              <a:buNone/>
            </a:pPr>
            <a:endParaRPr lang="pl-PL" sz="2400" b="1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98435"/>
            <a:ext cx="3096344" cy="20561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46" y="1484783"/>
            <a:ext cx="3091626" cy="20626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645023"/>
            <a:ext cx="3096344" cy="23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8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600" dirty="0" smtClean="0">
                <a:solidFill>
                  <a:srgbClr val="FFC000"/>
                </a:solidFill>
              </a:rPr>
              <a:t>Skąd pochodzą?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208885" y="6026006"/>
            <a:ext cx="51229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200" kern="0" dirty="0" smtClean="0"/>
              <a:t>Źródło: </a:t>
            </a:r>
            <a:r>
              <a:rPr lang="pl-PL" sz="1200" kern="0" dirty="0" err="1" smtClean="0"/>
              <a:t>BananaLink</a:t>
            </a:r>
            <a:r>
              <a:rPr lang="pl-PL" sz="1200" kern="0" dirty="0" smtClean="0"/>
              <a:t>, </a:t>
            </a:r>
            <a:r>
              <a:rPr lang="pl-PL" sz="1200" i="1" dirty="0"/>
              <a:t>www.</a:t>
            </a:r>
            <a:r>
              <a:rPr lang="pl-PL" sz="1200" b="1" i="1" dirty="0"/>
              <a:t>bananalink</a:t>
            </a:r>
            <a:r>
              <a:rPr lang="pl-PL" sz="1200" i="1" dirty="0"/>
              <a:t>.org.uk</a:t>
            </a:r>
            <a:endParaRPr lang="pl-PL" sz="1200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6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rgbClr val="FFC000"/>
                </a:solidFill>
              </a:rPr>
              <a:t>Skomplikowany łańcuch dostaw na przykładzie bananów</a:t>
            </a:r>
            <a:endParaRPr lang="pl-PL" sz="32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2267744" y="1509700"/>
            <a:ext cx="4752529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l-PL" sz="2400" dirty="0" smtClean="0"/>
              <a:t>plantacja</a:t>
            </a:r>
          </a:p>
          <a:p>
            <a:pPr marL="0" indent="0" algn="ctr">
              <a:buNone/>
            </a:pPr>
            <a:r>
              <a:rPr lang="pl-PL" sz="2400" dirty="0" smtClean="0"/>
              <a:t>pakowanie</a:t>
            </a:r>
          </a:p>
          <a:p>
            <a:pPr marL="0" indent="0" algn="ctr">
              <a:buNone/>
            </a:pPr>
            <a:r>
              <a:rPr lang="pl-PL" sz="2400" dirty="0" smtClean="0"/>
              <a:t>transport </a:t>
            </a:r>
            <a:r>
              <a:rPr lang="pl-PL" sz="2400" dirty="0"/>
              <a:t>na statek (eksporter</a:t>
            </a:r>
            <a:r>
              <a:rPr lang="pl-PL" sz="2400" dirty="0" smtClean="0"/>
              <a:t>) </a:t>
            </a:r>
          </a:p>
          <a:p>
            <a:pPr marL="0" indent="0" algn="ctr">
              <a:buNone/>
            </a:pPr>
            <a:r>
              <a:rPr lang="pl-PL" sz="2400" dirty="0" smtClean="0"/>
              <a:t>podróż statkiem</a:t>
            </a:r>
          </a:p>
          <a:p>
            <a:pPr marL="0" indent="0" algn="ctr">
              <a:buNone/>
            </a:pPr>
            <a:r>
              <a:rPr lang="pl-PL" sz="2400" dirty="0" smtClean="0"/>
              <a:t>transport </a:t>
            </a:r>
            <a:r>
              <a:rPr lang="pl-PL" sz="2400" dirty="0"/>
              <a:t>ze statku (importer</a:t>
            </a:r>
            <a:r>
              <a:rPr lang="pl-PL" sz="2400" dirty="0" smtClean="0"/>
              <a:t>)</a:t>
            </a:r>
          </a:p>
          <a:p>
            <a:pPr marL="0" indent="0" algn="ctr">
              <a:buNone/>
            </a:pPr>
            <a:r>
              <a:rPr lang="pl-PL" sz="2400" dirty="0" smtClean="0"/>
              <a:t>cło/podatek</a:t>
            </a:r>
          </a:p>
          <a:p>
            <a:pPr marL="0" indent="0" algn="ctr">
              <a:buNone/>
            </a:pPr>
            <a:r>
              <a:rPr lang="pl-PL" sz="2400" dirty="0" smtClean="0"/>
              <a:t>dojrzewalnie </a:t>
            </a:r>
          </a:p>
          <a:p>
            <a:pPr marL="0" indent="0" algn="ctr">
              <a:buNone/>
            </a:pPr>
            <a:r>
              <a:rPr lang="pl-PL" sz="2400" dirty="0"/>
              <a:t>s</a:t>
            </a:r>
            <a:r>
              <a:rPr lang="pl-PL" sz="2400" dirty="0" smtClean="0"/>
              <a:t>upermarket/ sklep</a:t>
            </a:r>
          </a:p>
          <a:p>
            <a:pPr marL="0" indent="0" algn="ctr">
              <a:buNone/>
            </a:pPr>
            <a:r>
              <a:rPr lang="pl-PL" sz="2400" dirty="0"/>
              <a:t>k</a:t>
            </a:r>
            <a:r>
              <a:rPr lang="pl-PL" sz="2400" dirty="0" smtClean="0"/>
              <a:t>lient/ konsument</a:t>
            </a:r>
            <a:endParaRPr lang="pl-PL" sz="2400" dirty="0"/>
          </a:p>
          <a:p>
            <a:pPr marL="0" indent="0">
              <a:buFontTx/>
              <a:buNone/>
            </a:pPr>
            <a:endParaRPr lang="pl-PL" sz="24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24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24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2400" kern="0" dirty="0" smtClean="0">
              <a:ea typeface="ＭＳ Ｐゴシック" pitchFamily="34" charset="-128"/>
            </a:endParaRPr>
          </a:p>
          <a:p>
            <a:pPr marL="0" indent="0" algn="justLow" eaLnBrk="1" hangingPunct="1">
              <a:spcBef>
                <a:spcPct val="50000"/>
              </a:spcBef>
              <a:buFontTx/>
              <a:buNone/>
            </a:pPr>
            <a:endParaRPr lang="pl-PL" sz="2400" b="1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pl-PL" sz="24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sz="2400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769236"/>
            <a:ext cx="140415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3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Praca na plantacji bananów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57200" y="3140968"/>
            <a:ext cx="8291264" cy="27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85" y="1196752"/>
            <a:ext cx="3723859" cy="24825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383" y="1238074"/>
            <a:ext cx="3599892" cy="23999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810706"/>
            <a:ext cx="1993023" cy="29960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383" y="3899538"/>
            <a:ext cx="3384376" cy="22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sz="2800" dirty="0" smtClean="0">
                <a:solidFill>
                  <a:srgbClr val="FFC000"/>
                </a:solidFill>
              </a:rPr>
              <a:t>Prawa pracowniczek i pracowników plantacji</a:t>
            </a:r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833" y="3933056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3728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38355" y="3628730"/>
            <a:ext cx="8291264" cy="23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800" kern="0" dirty="0" smtClean="0">
                <a:latin typeface="Sommet Rounded Regular"/>
              </a:rPr>
              <a:t>Główne problemy na plantacjach to:</a:t>
            </a:r>
          </a:p>
          <a:p>
            <a:pPr>
              <a:buFontTx/>
              <a:buChar char="-"/>
            </a:pPr>
            <a:r>
              <a:rPr lang="pl-PL" sz="1800" kern="0" dirty="0">
                <a:latin typeface="Sommet Rounded Regular"/>
              </a:rPr>
              <a:t>n</a:t>
            </a:r>
            <a:r>
              <a:rPr lang="pl-PL" sz="1800" kern="0" dirty="0" smtClean="0">
                <a:latin typeface="Sommet Rounded Regular"/>
              </a:rPr>
              <a:t>ierespektowanie praw pracowniczych, w tym wobec migrantów i kobiet</a:t>
            </a:r>
          </a:p>
          <a:p>
            <a:pPr>
              <a:buFontTx/>
              <a:buChar char="-"/>
            </a:pPr>
            <a:r>
              <a:rPr lang="pl-PL" sz="1800" kern="0" dirty="0">
                <a:latin typeface="Sommet Rounded Regular"/>
              </a:rPr>
              <a:t>n</a:t>
            </a:r>
            <a:r>
              <a:rPr lang="pl-PL" sz="1800" kern="0" dirty="0" smtClean="0">
                <a:latin typeface="Sommet Rounded Regular"/>
              </a:rPr>
              <a:t>iskie płace</a:t>
            </a:r>
          </a:p>
          <a:p>
            <a:pPr>
              <a:buFontTx/>
              <a:buChar char="-"/>
            </a:pPr>
            <a:r>
              <a:rPr lang="pl-PL" sz="1800" kern="0" dirty="0" smtClean="0">
                <a:latin typeface="Sommet Rounded Regular"/>
              </a:rPr>
              <a:t>niestabilność zatrudnienia (umowy czasowe  lub brak umów)</a:t>
            </a:r>
          </a:p>
          <a:p>
            <a:pPr>
              <a:buFontTx/>
              <a:buChar char="-"/>
            </a:pPr>
            <a:r>
              <a:rPr lang="pl-PL" sz="1800" kern="0" dirty="0">
                <a:latin typeface="Sommet Rounded Regular"/>
              </a:rPr>
              <a:t>b</a:t>
            </a:r>
            <a:r>
              <a:rPr lang="pl-PL" sz="1800" kern="0" dirty="0" smtClean="0">
                <a:latin typeface="Sommet Rounded Regular"/>
              </a:rPr>
              <a:t>rak odzieży ochronnej i przestrzegania zasad bezpieczeństwa</a:t>
            </a:r>
          </a:p>
          <a:p>
            <a:pPr>
              <a:buFontTx/>
              <a:buChar char="-"/>
            </a:pPr>
            <a:r>
              <a:rPr lang="pl-PL" sz="1800" kern="0" dirty="0">
                <a:latin typeface="Sommet Rounded Regular"/>
              </a:rPr>
              <a:t>n</a:t>
            </a:r>
            <a:r>
              <a:rPr lang="pl-PL" sz="1800" kern="0" dirty="0" smtClean="0">
                <a:latin typeface="Sommet Rounded Regular"/>
              </a:rPr>
              <a:t>iemożliwość zrzeszania się pracowników w związki zawodowe</a:t>
            </a:r>
            <a:endParaRPr lang="pl-PL" sz="1800" kern="0" dirty="0">
              <a:latin typeface="Sommet Rounded Regular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3227693" cy="242048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832" y="1052736"/>
            <a:ext cx="3227313" cy="24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9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FFC000"/>
                </a:solidFill>
              </a:rPr>
              <a:t>Migracje i sytuacja kobiet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4092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  <a:defRPr/>
            </a:pPr>
            <a:endParaRPr lang="pl-PL" sz="1700" b="1" dirty="0"/>
          </a:p>
          <a:p>
            <a:pPr marL="0" indent="0">
              <a:buNone/>
              <a:defRPr/>
            </a:pPr>
            <a:endParaRPr lang="pl-PL" sz="1700" dirty="0">
              <a:cs typeface="Calibri" pitchFamily="34" charset="0"/>
            </a:endParaRPr>
          </a:p>
          <a:p>
            <a:endParaRPr lang="pl-PL" sz="1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85318"/>
            <a:ext cx="3276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505298" y="3861047"/>
            <a:ext cx="8291264" cy="20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3200">
                <a:solidFill>
                  <a:schemeClr val="tx1"/>
                </a:solidFill>
                <a:latin typeface="Sommet Rounded Light" pitchFamily="50" charset="-1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tx1"/>
                </a:solidFill>
                <a:latin typeface="Sommet Rounded Light" pitchFamily="50" charset="-18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Sommet Rounded Light" pitchFamily="50" charset="-18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Sommet Rounded Light" pitchFamily="50" charset="-18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Char char="»"/>
              <a:defRPr sz="2000">
                <a:solidFill>
                  <a:schemeClr val="tx1"/>
                </a:solidFill>
                <a:latin typeface="Sommet Rounded Light" pitchFamily="50" charset="-1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pl-PL" sz="1800" kern="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pl-PL" kern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04" y="1196752"/>
            <a:ext cx="3600400" cy="2400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930" y="2132856"/>
            <a:ext cx="3972632" cy="26484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01269"/>
            <a:ext cx="4035152" cy="29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1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21510</TotalTime>
  <Words>504</Words>
  <Application>Microsoft Office PowerPoint</Application>
  <PresentationFormat>Pokaz na ekranie (4:3)</PresentationFormat>
  <Paragraphs>169</Paragraphs>
  <Slides>25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Projekt domyślny</vt:lpstr>
      <vt:lpstr> Kupuj odpowiedzialnie owoce </vt:lpstr>
      <vt:lpstr>Kupuj odpowiedzialnie owoce</vt:lpstr>
      <vt:lpstr>Owoce tropikalne vs owoce lokalne  </vt:lpstr>
      <vt:lpstr>Banany, ananasy i mango</vt:lpstr>
      <vt:lpstr>Skąd pochodzą?</vt:lpstr>
      <vt:lpstr>Skomplikowany łańcuch dostaw na przykładzie bananów</vt:lpstr>
      <vt:lpstr>Praca na plantacji bananów</vt:lpstr>
      <vt:lpstr>Prawa pracowniczek i pracowników plantacji</vt:lpstr>
      <vt:lpstr>Migracje i sytuacja kobiet</vt:lpstr>
      <vt:lpstr>Bezpieczeństwo na plantacjach</vt:lpstr>
      <vt:lpstr>Związki zawodowe</vt:lpstr>
      <vt:lpstr>Skutki dla  środowiska naturalnego</vt:lpstr>
      <vt:lpstr>Długa droga banana na półki sklepowe</vt:lpstr>
      <vt:lpstr>Supermarkety</vt:lpstr>
      <vt:lpstr>Nieuczciwe praktyki handlowe</vt:lpstr>
      <vt:lpstr>Kto zarabia na bananach?</vt:lpstr>
      <vt:lpstr>Koncerny i certyfikaty</vt:lpstr>
      <vt:lpstr>UE wobec nieuczciwych praktyk handlowych</vt:lpstr>
      <vt:lpstr>World Banana Forum</vt:lpstr>
      <vt:lpstr>Odpowiedzialne zakupy</vt:lpstr>
      <vt:lpstr>Masz prawo wiedzieć!</vt:lpstr>
      <vt:lpstr>Masz prawo wymagać regulacji od UE!</vt:lpstr>
      <vt:lpstr>Dlaczego nam na tym zależy? (1)</vt:lpstr>
      <vt:lpstr>Dlaczego nam na tym zależy? (2)</vt:lpstr>
      <vt:lpstr>Dziękujemy!</vt:lpstr>
    </vt:vector>
  </TitlesOfParts>
  <Company>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Kupuj odpowiedzialnie</dc:title>
  <dc:creator>az</dc:creator>
  <cp:lastModifiedBy>dell</cp:lastModifiedBy>
  <cp:revision>348</cp:revision>
  <dcterms:created xsi:type="dcterms:W3CDTF">2010-10-16T16:07:45Z</dcterms:created>
  <dcterms:modified xsi:type="dcterms:W3CDTF">2016-01-14T01:08:12Z</dcterms:modified>
</cp:coreProperties>
</file>